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525" r:id="rId2"/>
    <p:sldId id="259" r:id="rId3"/>
    <p:sldId id="260" r:id="rId4"/>
    <p:sldId id="262" r:id="rId5"/>
    <p:sldId id="263" r:id="rId6"/>
    <p:sldId id="264" r:id="rId7"/>
    <p:sldId id="277" r:id="rId8"/>
    <p:sldId id="527" r:id="rId9"/>
    <p:sldId id="555" r:id="rId10"/>
    <p:sldId id="317" r:id="rId11"/>
    <p:sldId id="556" r:id="rId12"/>
    <p:sldId id="528" r:id="rId13"/>
    <p:sldId id="557" r:id="rId14"/>
    <p:sldId id="549" r:id="rId15"/>
    <p:sldId id="342" r:id="rId16"/>
    <p:sldId id="258" r:id="rId17"/>
    <p:sldId id="343" r:id="rId18"/>
    <p:sldId id="558" r:id="rId19"/>
    <p:sldId id="485" r:id="rId20"/>
    <p:sldId id="478" r:id="rId21"/>
    <p:sldId id="576" r:id="rId22"/>
    <p:sldId id="444" r:id="rId23"/>
    <p:sldId id="445" r:id="rId24"/>
    <p:sldId id="465" r:id="rId25"/>
    <p:sldId id="358" r:id="rId26"/>
    <p:sldId id="268" r:id="rId27"/>
    <p:sldId id="526" r:id="rId28"/>
    <p:sldId id="529" r:id="rId29"/>
    <p:sldId id="565" r:id="rId30"/>
    <p:sldId id="450" r:id="rId31"/>
    <p:sldId id="448" r:id="rId32"/>
    <p:sldId id="449" r:id="rId33"/>
    <p:sldId id="566" r:id="rId34"/>
    <p:sldId id="532" r:id="rId35"/>
    <p:sldId id="395" r:id="rId36"/>
    <p:sldId id="394" r:id="rId37"/>
    <p:sldId id="396" r:id="rId38"/>
    <p:sldId id="398" r:id="rId39"/>
    <p:sldId id="416" r:id="rId40"/>
    <p:sldId id="486" r:id="rId41"/>
    <p:sldId id="420" r:id="rId42"/>
    <p:sldId id="421" r:id="rId43"/>
    <p:sldId id="424" r:id="rId44"/>
    <p:sldId id="422" r:id="rId45"/>
    <p:sldId id="291" r:id="rId46"/>
    <p:sldId id="533" r:id="rId47"/>
    <p:sldId id="386" r:id="rId48"/>
    <p:sldId id="387" r:id="rId49"/>
    <p:sldId id="561" r:id="rId50"/>
    <p:sldId id="388" r:id="rId51"/>
    <p:sldId id="293" r:id="rId52"/>
    <p:sldId id="489" r:id="rId53"/>
    <p:sldId id="494" r:id="rId54"/>
    <p:sldId id="389" r:id="rId55"/>
    <p:sldId id="551" r:id="rId56"/>
    <p:sldId id="505" r:id="rId57"/>
    <p:sldId id="577" r:id="rId58"/>
    <p:sldId id="578" r:id="rId59"/>
    <p:sldId id="275" r:id="rId60"/>
    <p:sldId id="273" r:id="rId61"/>
    <p:sldId id="579" r:id="rId62"/>
    <p:sldId id="279" r:id="rId63"/>
    <p:sldId id="274" r:id="rId64"/>
    <p:sldId id="580" r:id="rId65"/>
    <p:sldId id="469" r:id="rId66"/>
    <p:sldId id="553" r:id="rId67"/>
    <p:sldId id="390" r:id="rId68"/>
    <p:sldId id="502" r:id="rId69"/>
    <p:sldId id="568" r:id="rId70"/>
    <p:sldId id="493" r:id="rId71"/>
    <p:sldId id="542" r:id="rId72"/>
    <p:sldId id="520" r:id="rId73"/>
    <p:sldId id="266" r:id="rId74"/>
    <p:sldId id="272" r:id="rId75"/>
    <p:sldId id="581" r:id="rId76"/>
    <p:sldId id="488" r:id="rId77"/>
    <p:sldId id="392" r:id="rId78"/>
    <p:sldId id="554" r:id="rId79"/>
    <p:sldId id="433" r:id="rId80"/>
    <p:sldId id="434" r:id="rId81"/>
    <p:sldId id="435" r:id="rId82"/>
    <p:sldId id="462" r:id="rId83"/>
    <p:sldId id="436" r:id="rId84"/>
    <p:sldId id="582" r:id="rId85"/>
    <p:sldId id="583" r:id="rId86"/>
    <p:sldId id="585" r:id="rId87"/>
    <p:sldId id="523" r:id="rId88"/>
    <p:sldId id="473" r:id="rId89"/>
    <p:sldId id="437" r:id="rId90"/>
    <p:sldId id="569" r:id="rId91"/>
    <p:sldId id="584" r:id="rId92"/>
    <p:sldId id="500" r:id="rId93"/>
    <p:sldId id="482" r:id="rId94"/>
    <p:sldId id="484" r:id="rId95"/>
    <p:sldId id="586" r:id="rId96"/>
    <p:sldId id="257" r:id="rId97"/>
    <p:sldId id="30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8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32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3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5.png"/><Relationship Id="rId4" Type="http://schemas.openxmlformats.org/officeDocument/2006/relationships/image" Target="../media/image75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jpeg"/><Relationship Id="rId7" Type="http://schemas.openxmlformats.org/officeDocument/2006/relationships/image" Target="../media/image93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tiff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jpeg"/><Relationship Id="rId7" Type="http://schemas.openxmlformats.org/officeDocument/2006/relationships/image" Target="../media/image94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76.png"/><Relationship Id="rId5" Type="http://schemas.openxmlformats.org/officeDocument/2006/relationships/image" Target="../media/image101.jpeg"/><Relationship Id="rId10" Type="http://schemas.openxmlformats.org/officeDocument/2006/relationships/image" Target="../media/image105.png"/><Relationship Id="rId4" Type="http://schemas.openxmlformats.org/officeDocument/2006/relationships/image" Target="../media/image100.jpeg"/><Relationship Id="rId9" Type="http://schemas.openxmlformats.org/officeDocument/2006/relationships/image" Target="../media/image10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927254" y="6488668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prep)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477810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477810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17394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1739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10025638" y="6455539"/>
            <a:ext cx="216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B8EEF-893F-8A43-A438-B6E42F70B0B7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0E1F4-CBC0-D747-BECE-14C58C766936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D5116-E8D4-F043-A3E4-DE0B345320A0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larger scale impacts of acclimation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5619" y="187312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30" y="3486024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BCE1A-91A4-064E-A563-443E13416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319" y="3902951"/>
            <a:ext cx="3716450" cy="279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9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(2020), </a:t>
            </a:r>
            <a:r>
              <a:rPr lang="en-US" dirty="0" err="1"/>
              <a:t>Perkowski</a:t>
            </a:r>
            <a:r>
              <a:rPr lang="en-US" dirty="0"/>
              <a:t> and Smith (in prep)</a:t>
            </a:r>
          </a:p>
          <a:p>
            <a:r>
              <a:rPr lang="en-US" dirty="0"/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(2021), Waring et al. (in review)</a:t>
            </a:r>
          </a:p>
          <a:p>
            <a:r>
              <a:rPr lang="en-US" dirty="0"/>
              <a:t>Field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(in prep), Smith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1EB72-1693-7F42-A4B4-061C8D4786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754" y="3010481"/>
            <a:ext cx="2010992" cy="1893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5F5F8-915D-B64D-BCB7-61A83D78F92C}"/>
              </a:ext>
            </a:extLst>
          </p:cNvPr>
          <p:cNvSpPr txBox="1"/>
          <p:nvPr/>
        </p:nvSpPr>
        <p:spPr>
          <a:xfrm>
            <a:off x="8911988" y="3766782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2DB65-A72C-AF47-B801-426E53F7A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313" y="1924334"/>
            <a:ext cx="4743994" cy="46570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562330-9289-DF40-9475-A43B27CEF400}"/>
              </a:ext>
            </a:extLst>
          </p:cNvPr>
          <p:cNvCxnSpPr/>
          <p:nvPr/>
        </p:nvCxnSpPr>
        <p:spPr>
          <a:xfrm>
            <a:off x="5076967" y="3411940"/>
            <a:ext cx="1787857" cy="136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DC8904-5C51-8A44-BD99-3BA53E15A4CA}"/>
              </a:ext>
            </a:extLst>
          </p:cNvPr>
          <p:cNvSpPr txBox="1"/>
          <p:nvPr/>
        </p:nvSpPr>
        <p:spPr>
          <a:xfrm>
            <a:off x="5095848" y="3948161"/>
            <a:ext cx="183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8% reduction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C115-ADB6-0D43-A663-0066997E74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95" y="5495138"/>
            <a:ext cx="2109027" cy="632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3E414-F43D-014F-8665-01AC51A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6" y="3018407"/>
            <a:ext cx="2479343" cy="18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9694521" y="6459637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Little to no change in per-leaf-area 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17373-24D6-B445-BDCE-0512157B7F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4751" y="1808765"/>
            <a:ext cx="3982498" cy="456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5A0DE-BBF6-094B-892F-2D6515DB5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89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but little change in per-leaf-area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  <p:pic>
        <p:nvPicPr>
          <p:cNvPr id="14" name="Picture 2" descr="National Science Foundation - Wikipedia">
            <a:extLst>
              <a:ext uri="{FF2B5EF4-FFF2-40B4-BE49-F238E27FC236}">
                <a16:creationId xmlns:a16="http://schemas.microsoft.com/office/drawing/2014/main" id="{8C6992B9-51A6-7440-A1C7-D3C96971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38589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2B595-2378-1A4D-90AD-CB852081E14A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F0C2C9-DCBA-CFF5-4701-DF71D488B6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743" y="1691640"/>
            <a:ext cx="7380514" cy="516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C8A92-D622-0048-8F3C-CE8FA752EB2F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5158854" y="2418401"/>
            <a:ext cx="2529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Coupled </a:t>
            </a:r>
          </a:p>
          <a:p>
            <a:pPr algn="ctr"/>
            <a:r>
              <a:rPr lang="en-US" sz="2800" dirty="0">
                <a:solidFill>
                  <a:srgbClr val="011893"/>
                </a:solidFill>
              </a:rPr>
              <a:t>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0D424-527A-C24F-9C53-6CCDFCE8D0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5257" y="1794680"/>
            <a:ext cx="3198138" cy="4606119"/>
          </a:xfrm>
          <a:prstGeom prst="rect">
            <a:avLst/>
          </a:prstGeom>
        </p:spPr>
      </p:pic>
      <p:pic>
        <p:nvPicPr>
          <p:cNvPr id="15" name="Picture 2" descr="National Science Foundation - Wikipedia">
            <a:extLst>
              <a:ext uri="{FF2B5EF4-FFF2-40B4-BE49-F238E27FC236}">
                <a16:creationId xmlns:a16="http://schemas.microsoft.com/office/drawing/2014/main" id="{A503D187-0DA8-2F41-B7D2-1CC61F68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2126" y="5531370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Schmidt Futures">
            <a:extLst>
              <a:ext uri="{FF2B5EF4-FFF2-40B4-BE49-F238E27FC236}">
                <a16:creationId xmlns:a16="http://schemas.microsoft.com/office/drawing/2014/main" id="{18498C7B-92E0-9647-8C81-2D26AA57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735" y="6194685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FBFAD-9D41-2746-B9C4-BDFFF6201F34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9824044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843308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5637"/>
            <a:ext cx="5742429" cy="2861415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5265" y="5697052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4EBC9-E4CE-CF4F-8725-802009FAB5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860" y="1539669"/>
            <a:ext cx="1972140" cy="1972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9F73F-0419-F048-BE34-632A41E943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992" y="3234547"/>
            <a:ext cx="2127178" cy="21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2349-FF15-C04D-B3B2-5B8E7665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 of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2946-2FA3-2E48-86F6-F76B7C0EC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5113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Role of agricultural land management in determining plant- and ecosystem-scale processes</a:t>
            </a:r>
          </a:p>
          <a:p>
            <a:pPr lvl="1"/>
            <a:r>
              <a:rPr lang="en-US" dirty="0"/>
              <a:t>Bell and Smith (2021); </a:t>
            </a:r>
            <a:r>
              <a:rPr lang="en-US" dirty="0" err="1"/>
              <a:t>McNellis</a:t>
            </a:r>
            <a:r>
              <a:rPr lang="en-US" dirty="0"/>
              <a:t> et al. (in prep); </a:t>
            </a:r>
            <a:r>
              <a:rPr lang="en-US" dirty="0" err="1"/>
              <a:t>Borus</a:t>
            </a:r>
            <a:r>
              <a:rPr lang="en-US" dirty="0"/>
              <a:t> et al. (in prep)</a:t>
            </a:r>
          </a:p>
          <a:p>
            <a:r>
              <a:rPr lang="en-US" dirty="0"/>
              <a:t>Southern pine beetle impacts on pitch pine</a:t>
            </a:r>
          </a:p>
          <a:p>
            <a:pPr lvl="1"/>
            <a:r>
              <a:rPr lang="en-US" dirty="0"/>
              <a:t>Licht and Smith (2020); Licht et al. (in review); Licht et al. (in prep)</a:t>
            </a:r>
          </a:p>
          <a:p>
            <a:r>
              <a:rPr lang="en-US" dirty="0"/>
              <a:t>Large-scale phenological observations</a:t>
            </a:r>
          </a:p>
          <a:p>
            <a:pPr lvl="1"/>
            <a:r>
              <a:rPr lang="en-US" dirty="0"/>
              <a:t>Gu et al. (2022), He et al. (2021), Wang et al. (2021), Chen et al. (2020)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National Climate Assessment for Southern Great Plains</a:t>
            </a:r>
          </a:p>
          <a:p>
            <a:pPr lvl="1"/>
            <a:r>
              <a:rPr lang="en-US" dirty="0"/>
              <a:t>McPherson et al. (in prep)</a:t>
            </a:r>
          </a:p>
          <a:p>
            <a:r>
              <a:rPr lang="en-US" dirty="0"/>
              <a:t>Course-based undergrad research experiences (CUREs)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06E6B-C6C9-F441-B546-CA0853CF21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6765" y="655093"/>
            <a:ext cx="1735662" cy="170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C013B-99FA-6A45-BBCC-2A756B2CC3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4844" y="1484194"/>
            <a:ext cx="1753737" cy="1753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B24E0-C862-2042-AED7-823798599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814" y="2755166"/>
            <a:ext cx="1222613" cy="1833919"/>
          </a:xfrm>
          <a:prstGeom prst="rect">
            <a:avLst/>
          </a:prstGeom>
        </p:spPr>
      </p:pic>
      <p:pic>
        <p:nvPicPr>
          <p:cNvPr id="7" name="Picture 10" descr="National Park Service - Wikipedia">
            <a:extLst>
              <a:ext uri="{FF2B5EF4-FFF2-40B4-BE49-F238E27FC236}">
                <a16:creationId xmlns:a16="http://schemas.microsoft.com/office/drawing/2014/main" id="{CACBB3E6-9A35-2F45-A768-276A9220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0518" y="3442553"/>
            <a:ext cx="1096247" cy="142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ACCAE-1DB1-3F43-A5FB-1F81459DBA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438" y="5033446"/>
            <a:ext cx="2515737" cy="1143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46A90-7E69-9941-8B17-BF5EE59AA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332" y="4470746"/>
            <a:ext cx="1739309" cy="22689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4" descr="USDA Rural Development - Wikipedia">
            <a:extLst>
              <a:ext uri="{FF2B5EF4-FFF2-40B4-BE49-F238E27FC236}">
                <a16:creationId xmlns:a16="http://schemas.microsoft.com/office/drawing/2014/main" id="{A77E1E64-8D4E-6343-85DF-F1300707E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3046" y="645039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184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5164"/>
            <a:ext cx="7403610" cy="5382836"/>
          </a:xfrm>
          <a:noFill/>
        </p:spPr>
        <p:txBody>
          <a:bodyPr numCol="2">
            <a:normAutofit/>
          </a:bodyPr>
          <a:lstStyle/>
          <a:p>
            <a:r>
              <a:rPr lang="en-US" sz="1800" dirty="0"/>
              <a:t>Current lab members</a:t>
            </a:r>
            <a:endParaRPr lang="en-US" sz="1600" dirty="0"/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Snehanjana</a:t>
            </a:r>
            <a:r>
              <a:rPr lang="en-US" sz="1600" dirty="0"/>
              <a:t> Chatterjee (PhD)</a:t>
            </a:r>
          </a:p>
          <a:p>
            <a:pPr lvl="1"/>
            <a:r>
              <a:rPr lang="en-US" sz="1600" dirty="0"/>
              <a:t>Eve Gray (MS)</a:t>
            </a:r>
          </a:p>
          <a:p>
            <a:pPr lvl="1"/>
            <a:r>
              <a:rPr lang="en-US" sz="1600" dirty="0"/>
              <a:t>Monika Kelley (MS)</a:t>
            </a:r>
          </a:p>
          <a:p>
            <a:pPr lvl="1"/>
            <a:r>
              <a:rPr lang="en-US" sz="1600" dirty="0"/>
              <a:t>Isabella Beltran (MS)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(postdoc; now working in industry)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at Plum Island LTER)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Abigail Bell (BS; now in industry)</a:t>
            </a:r>
          </a:p>
          <a:p>
            <a:pPr lvl="1"/>
            <a:r>
              <a:rPr lang="en-US" sz="1600" dirty="0"/>
              <a:t>Jorge Ochoa (BS; now in industry)</a:t>
            </a:r>
          </a:p>
          <a:p>
            <a:pPr lvl="1"/>
            <a:r>
              <a:rPr lang="en-US" sz="1600" dirty="0"/>
              <a:t>Too many (34) undergrads to list!</a:t>
            </a:r>
          </a:p>
          <a:p>
            <a:r>
              <a:rPr lang="en-US" sz="1900" dirty="0"/>
              <a:t>Collaborators, colleagues, and friends at TTU</a:t>
            </a:r>
          </a:p>
          <a:p>
            <a:r>
              <a:rPr lang="en-US" sz="1900" dirty="0"/>
              <a:t>Bio and TTU staff</a:t>
            </a:r>
          </a:p>
          <a:p>
            <a:r>
              <a:rPr lang="en-US" sz="1900" dirty="0"/>
              <a:t>Collaborators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600" dirty="0"/>
              <a:t>NSF</a:t>
            </a:r>
          </a:p>
          <a:p>
            <a:pPr lvl="1"/>
            <a:r>
              <a:rPr lang="en-US" sz="1600" dirty="0"/>
              <a:t>USDA</a:t>
            </a:r>
          </a:p>
          <a:p>
            <a:pPr lvl="1"/>
            <a:r>
              <a:rPr lang="en-US" sz="1600" dirty="0"/>
              <a:t>NPS</a:t>
            </a:r>
          </a:p>
          <a:p>
            <a:pPr lvl="1"/>
            <a:r>
              <a:rPr lang="en-US" sz="1600" dirty="0"/>
              <a:t>USGS</a:t>
            </a:r>
          </a:p>
          <a:p>
            <a:pPr lvl="1"/>
            <a:r>
              <a:rPr lang="en-US" sz="1600" dirty="0"/>
              <a:t>Schmidt Futures</a:t>
            </a:r>
          </a:p>
          <a:p>
            <a:pPr lvl="1"/>
            <a:r>
              <a:rPr lang="en-US" sz="1600" dirty="0"/>
              <a:t>Texas </a:t>
            </a:r>
            <a:r>
              <a:rPr lang="en-US" sz="1600" dirty="0" err="1"/>
              <a:t>EcoLab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0414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420155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/seminar/2022_ttu</a:t>
            </a:r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2012</Words>
  <Application>Microsoft Macintosh PowerPoint</Application>
  <PresentationFormat>Widescreen</PresentationFormat>
  <Paragraphs>272</Paragraphs>
  <Slides>97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PowerPoint Presentation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larger scale impacts of acclimation</vt:lpstr>
      <vt:lpstr>Question 2: How do plants acclimate to soil nitrogen?</vt:lpstr>
      <vt:lpstr>The lab has examined soil nitrogen impacts in many contexts</vt:lpstr>
      <vt:lpstr>What have we learned?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Little to no change in per-leaf-area photosynthesis</vt:lpstr>
      <vt:lpstr>Question 2: How do plants acclimate to soil nitrogen?  Reduction in N uptake costs results in bigger plants with more leaf N, but little change in per-leaf-area photosynthesis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Other activities of note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Nick Smith</cp:lastModifiedBy>
  <cp:revision>368</cp:revision>
  <cp:lastPrinted>2019-07-23T15:57:34Z</cp:lastPrinted>
  <dcterms:created xsi:type="dcterms:W3CDTF">2019-07-15T15:11:58Z</dcterms:created>
  <dcterms:modified xsi:type="dcterms:W3CDTF">2022-09-14T17:07:33Z</dcterms:modified>
</cp:coreProperties>
</file>